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2" r:id="rId3"/>
    <p:sldId id="258" r:id="rId4"/>
    <p:sldId id="257" r:id="rId5"/>
    <p:sldId id="265" r:id="rId6"/>
    <p:sldId id="271" r:id="rId7"/>
    <p:sldId id="260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0B55-9AB7-4148-9351-6A9A38D36A0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E95-0940-4218-9822-6379D3992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66134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0B55-9AB7-4148-9351-6A9A38D36A0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E95-0940-4218-9822-6379D3992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7776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0B55-9AB7-4148-9351-6A9A38D36A0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E95-0940-4218-9822-6379D399210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6361200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0B55-9AB7-4148-9351-6A9A38D36A0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E95-0940-4218-9822-6379D3992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22516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0B55-9AB7-4148-9351-6A9A38D36A0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E95-0940-4218-9822-6379D399210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1580591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0B55-9AB7-4148-9351-6A9A38D36A0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E95-0940-4218-9822-6379D3992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82273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0B55-9AB7-4148-9351-6A9A38D36A0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E95-0940-4218-9822-6379D3992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04410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0B55-9AB7-4148-9351-6A9A38D36A0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E95-0940-4218-9822-6379D3992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3658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0B55-9AB7-4148-9351-6A9A38D36A0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E95-0940-4218-9822-6379D3992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980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0B55-9AB7-4148-9351-6A9A38D36A0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E95-0940-4218-9822-6379D3992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8958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0B55-9AB7-4148-9351-6A9A38D36A0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E95-0940-4218-9822-6379D3992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6968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0B55-9AB7-4148-9351-6A9A38D36A0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E95-0940-4218-9822-6379D3992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8768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0B55-9AB7-4148-9351-6A9A38D36A0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E95-0940-4218-9822-6379D3992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57745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0B55-9AB7-4148-9351-6A9A38D36A0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E95-0940-4218-9822-6379D3992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5403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0B55-9AB7-4148-9351-6A9A38D36A0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E95-0940-4218-9822-6379D3992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9255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0B55-9AB7-4148-9351-6A9A38D36A0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E95-0940-4218-9822-6379D3992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08916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90B55-9AB7-4148-9351-6A9A38D36A0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6E7E95-0940-4218-9822-6379D3992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5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Figurative Language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026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figurative language?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425844"/>
            <a:ext cx="4184035" cy="4615517"/>
          </a:xfrm>
        </p:spPr>
        <p:txBody>
          <a:bodyPr>
            <a:normAutofit fontScale="925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Figurative language is language that uses words or expressions with a meaning that is different from the literal interpretation. </a:t>
            </a:r>
          </a:p>
          <a:p>
            <a:r>
              <a:rPr lang="en-US" sz="2800" dirty="0">
                <a:solidFill>
                  <a:schemeClr val="tx1"/>
                </a:solidFill>
              </a:rPr>
              <a:t>Figurative language makes literature more vivid.  It is especially common in poetry.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425845"/>
            <a:ext cx="4184034" cy="4615518"/>
          </a:xfrm>
        </p:spPr>
        <p:txBody>
          <a:bodyPr>
            <a:normAutofit fontScale="925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Examples include: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Simile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Metaphor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Onomatopoeia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Hyperbole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Personification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Symbolism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92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65" y="434517"/>
            <a:ext cx="8596668" cy="1320800"/>
          </a:xfrm>
        </p:spPr>
        <p:txBody>
          <a:bodyPr/>
          <a:lstStyle/>
          <a:p>
            <a:r>
              <a:rPr lang="en-US" sz="4400" dirty="0" smtClean="0"/>
              <a:t>Simile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84" y="1518835"/>
            <a:ext cx="11473338" cy="5197959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A comparison between two unlike things using the words </a:t>
            </a:r>
            <a:r>
              <a:rPr lang="en-US" sz="4400" b="1" i="1" u="sng" dirty="0" smtClean="0">
                <a:solidFill>
                  <a:schemeClr val="tx1"/>
                </a:solidFill>
              </a:rPr>
              <a:t>like</a:t>
            </a:r>
            <a:r>
              <a:rPr lang="en-US" sz="4400" b="1" i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or </a:t>
            </a:r>
            <a:r>
              <a:rPr lang="en-US" sz="4400" b="1" i="1" u="sng" dirty="0" smtClean="0">
                <a:solidFill>
                  <a:schemeClr val="tx1"/>
                </a:solidFill>
              </a:rPr>
              <a:t>as</a:t>
            </a:r>
            <a:r>
              <a:rPr lang="en-US" sz="44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Granny was as blind as a bat.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The dog was as fast as lightning.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He is as tall as his brother.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He slept like a log.</a:t>
            </a:r>
          </a:p>
        </p:txBody>
      </p:sp>
    </p:spTree>
    <p:extLst>
      <p:ext uri="{BB962C8B-B14F-4D97-AF65-F5344CB8AC3E}">
        <p14:creationId xmlns:p14="http://schemas.microsoft.com/office/powerpoint/2010/main" val="11386905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8198069" y="1375934"/>
            <a:ext cx="3936123" cy="3675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368" y="190879"/>
            <a:ext cx="8596668" cy="1320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Metaphor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68" y="1018080"/>
            <a:ext cx="8182887" cy="571379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A direct comparison of two unlike things; metaphors DO NOT use </a:t>
            </a:r>
            <a:r>
              <a:rPr lang="en-US" sz="3200" b="1" i="1" u="sng" dirty="0" smtClean="0">
                <a:solidFill>
                  <a:schemeClr val="tx1"/>
                </a:solidFill>
              </a:rPr>
              <a:t>like</a:t>
            </a:r>
            <a:r>
              <a:rPr lang="en-US" sz="3200" b="1" dirty="0" smtClean="0">
                <a:solidFill>
                  <a:schemeClr val="tx1"/>
                </a:solidFill>
              </a:rPr>
              <a:t> or </a:t>
            </a:r>
            <a:r>
              <a:rPr lang="en-US" sz="3200" b="1" i="1" u="sng" dirty="0" smtClean="0">
                <a:solidFill>
                  <a:schemeClr val="tx1"/>
                </a:solidFill>
              </a:rPr>
              <a:t>as</a:t>
            </a:r>
            <a:r>
              <a:rPr lang="en-US" sz="3200" b="1" dirty="0" smtClean="0">
                <a:solidFill>
                  <a:schemeClr val="tx1"/>
                </a:solidFill>
              </a:rPr>
              <a:t> for comparison.</a:t>
            </a:r>
          </a:p>
          <a:p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He hogged the road.</a:t>
            </a:r>
          </a:p>
          <a:p>
            <a:r>
              <a:rPr lang="en-US" sz="3200" dirty="0">
                <a:solidFill>
                  <a:schemeClr val="tx1"/>
                </a:solidFill>
              </a:rPr>
              <a:t>She toyed with the idea.</a:t>
            </a:r>
          </a:p>
          <a:p>
            <a:r>
              <a:rPr lang="en-US" sz="3200" dirty="0">
                <a:solidFill>
                  <a:schemeClr val="tx1"/>
                </a:solidFill>
              </a:rPr>
              <a:t>Dad was a rock through all their trouble.</a:t>
            </a:r>
          </a:p>
          <a:p>
            <a:r>
              <a:rPr lang="en-US" sz="3200" smtClean="0">
                <a:solidFill>
                  <a:schemeClr val="tx1"/>
                </a:solidFill>
              </a:rPr>
              <a:t>Dad </a:t>
            </a:r>
            <a:r>
              <a:rPr lang="en-US" sz="3200" dirty="0">
                <a:solidFill>
                  <a:schemeClr val="tx1"/>
                </a:solidFill>
              </a:rPr>
              <a:t>was a man through all their trouble.</a:t>
            </a:r>
          </a:p>
          <a:p>
            <a:endParaRPr lang="en-US" sz="3200" b="1" dirty="0" smtClean="0">
              <a:solidFill>
                <a:schemeClr val="tx1"/>
              </a:solidFill>
            </a:endParaRPr>
          </a:p>
          <a:p>
            <a:endParaRPr 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40263" y="1511679"/>
            <a:ext cx="405173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When two </a:t>
            </a:r>
            <a:r>
              <a:rPr lang="en-US" sz="2800" dirty="0" err="1"/>
              <a:t>unlikes</a:t>
            </a:r>
            <a:r>
              <a:rPr lang="en-US" sz="2800" dirty="0"/>
              <a:t> you match direct</a:t>
            </a:r>
          </a:p>
          <a:p>
            <a:pPr algn="ctr"/>
            <a:r>
              <a:rPr lang="en-US" sz="2800" dirty="0"/>
              <a:t>A METAPHOR makes them connect.</a:t>
            </a:r>
          </a:p>
          <a:p>
            <a:pPr algn="ctr"/>
            <a:r>
              <a:rPr lang="en-US" sz="2800" dirty="0"/>
              <a:t>The streams are snakes, toupees are rugs,</a:t>
            </a:r>
          </a:p>
          <a:p>
            <a:pPr algn="ctr"/>
            <a:r>
              <a:rPr lang="en-US" sz="2800" dirty="0"/>
              <a:t>And human arms give big bear hugs.</a:t>
            </a:r>
          </a:p>
        </p:txBody>
      </p:sp>
    </p:spTree>
    <p:extLst>
      <p:ext uri="{BB962C8B-B14F-4D97-AF65-F5344CB8AC3E}">
        <p14:creationId xmlns:p14="http://schemas.microsoft.com/office/powerpoint/2010/main" val="25656333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5132"/>
            <a:ext cx="8596668" cy="1002224"/>
          </a:xfrm>
        </p:spPr>
        <p:txBody>
          <a:bodyPr/>
          <a:lstStyle/>
          <a:p>
            <a:r>
              <a:rPr lang="en-US" dirty="0" smtClean="0"/>
              <a:t>Personification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62373"/>
            <a:ext cx="9381066" cy="553289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Giving human characteristics to non-human things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The </a:t>
            </a:r>
            <a:r>
              <a:rPr lang="en-US" sz="3600" dirty="0" smtClean="0">
                <a:solidFill>
                  <a:schemeClr val="tx1"/>
                </a:solidFill>
              </a:rPr>
              <a:t>sun was eaten by the storm clouds.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Mickey </a:t>
            </a:r>
            <a:r>
              <a:rPr lang="en-US" sz="3600" dirty="0" smtClean="0">
                <a:solidFill>
                  <a:schemeClr val="tx1"/>
                </a:solidFill>
              </a:rPr>
              <a:t>Mouse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The </a:t>
            </a:r>
            <a:r>
              <a:rPr lang="en-US" sz="3600" dirty="0" smtClean="0">
                <a:solidFill>
                  <a:schemeClr val="tx1"/>
                </a:solidFill>
              </a:rPr>
              <a:t>flower grew.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6859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73072"/>
            <a:ext cx="8596668" cy="1405179"/>
          </a:xfrm>
        </p:spPr>
        <p:txBody>
          <a:bodyPr/>
          <a:lstStyle/>
          <a:p>
            <a:r>
              <a:rPr lang="en-US" dirty="0" smtClean="0"/>
              <a:t>Onomatopoeia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52787"/>
            <a:ext cx="8596668" cy="469300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Occurs when the sound of the word gives the meaning of the word.</a:t>
            </a:r>
          </a:p>
          <a:p>
            <a:r>
              <a:rPr lang="en-US" sz="3200" i="1" dirty="0" smtClean="0">
                <a:solidFill>
                  <a:schemeClr val="tx1"/>
                </a:solidFill>
              </a:rPr>
              <a:t>Buzz, whisper, meow, sizzle, hiss, ping</a:t>
            </a:r>
            <a:endParaRPr lang="en-US" sz="3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4498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9486"/>
            <a:ext cx="8596668" cy="945396"/>
          </a:xfrm>
        </p:spPr>
        <p:txBody>
          <a:bodyPr/>
          <a:lstStyle/>
          <a:p>
            <a:r>
              <a:rPr lang="en-US" dirty="0" smtClean="0"/>
              <a:t>Hyperbole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790414"/>
            <a:ext cx="10992891" cy="6067586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Hyperbole is an extreme exaggeration. 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 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Her boom box was loud enough to wake the dead.</a:t>
            </a:r>
          </a:p>
          <a:p>
            <a:r>
              <a:rPr lang="en-US" sz="3200" dirty="0">
                <a:solidFill>
                  <a:schemeClr val="tx1"/>
                </a:solidFill>
              </a:rPr>
              <a:t>I have a million errands to run today.</a:t>
            </a:r>
          </a:p>
          <a:p>
            <a:r>
              <a:rPr lang="en-US" sz="3200" dirty="0">
                <a:solidFill>
                  <a:schemeClr val="tx1"/>
                </a:solidFill>
              </a:rPr>
              <a:t>I caught a trophy fish! (Actually it was barely big enough to keep.)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4419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84136"/>
            <a:ext cx="8596668" cy="800746"/>
          </a:xfrm>
        </p:spPr>
        <p:txBody>
          <a:bodyPr/>
          <a:lstStyle/>
          <a:p>
            <a:r>
              <a:rPr lang="en-US" dirty="0" smtClean="0"/>
              <a:t>Symbolism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084882"/>
            <a:ext cx="4184035" cy="564138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Occurs when a noun which has meaning in itself is used to represent something entirely different. 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084882"/>
            <a:ext cx="4184034" cy="5641381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Red rose or the color red</a:t>
            </a:r>
          </a:p>
          <a:p>
            <a:pPr lvl="1"/>
            <a:r>
              <a:rPr lang="en-US" sz="2400" i="1" dirty="0">
                <a:solidFill>
                  <a:schemeClr val="tx1"/>
                </a:solidFill>
              </a:rPr>
              <a:t>Love / romance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color black</a:t>
            </a:r>
          </a:p>
          <a:p>
            <a:pPr lvl="1"/>
            <a:r>
              <a:rPr lang="en-US" sz="2400" i="1" dirty="0">
                <a:solidFill>
                  <a:schemeClr val="tx1"/>
                </a:solidFill>
              </a:rPr>
              <a:t>Evil / death</a:t>
            </a:r>
          </a:p>
          <a:p>
            <a:r>
              <a:rPr lang="en-US" sz="2400" dirty="0">
                <a:solidFill>
                  <a:schemeClr val="tx1"/>
                </a:solidFill>
              </a:rPr>
              <a:t>Lion</a:t>
            </a:r>
          </a:p>
          <a:p>
            <a:pPr lvl="1"/>
            <a:r>
              <a:rPr lang="en-US" sz="2400" i="1" dirty="0">
                <a:solidFill>
                  <a:schemeClr val="tx1"/>
                </a:solidFill>
              </a:rPr>
              <a:t>Bravery / power</a:t>
            </a:r>
          </a:p>
          <a:p>
            <a:r>
              <a:rPr lang="en-US" sz="2400" dirty="0">
                <a:solidFill>
                  <a:schemeClr val="tx1"/>
                </a:solidFill>
              </a:rPr>
              <a:t>Book</a:t>
            </a:r>
          </a:p>
          <a:p>
            <a:pPr lvl="1"/>
            <a:r>
              <a:rPr lang="en-US" sz="2400" i="1" dirty="0">
                <a:solidFill>
                  <a:schemeClr val="tx1"/>
                </a:solidFill>
              </a:rPr>
              <a:t>Education / knowledge</a:t>
            </a:r>
          </a:p>
          <a:p>
            <a:r>
              <a:rPr lang="en-US" sz="2400" dirty="0">
                <a:solidFill>
                  <a:schemeClr val="tx1"/>
                </a:solidFill>
              </a:rPr>
              <a:t>Dove</a:t>
            </a:r>
          </a:p>
          <a:p>
            <a:pPr lvl="1"/>
            <a:r>
              <a:rPr lang="en-US" sz="2400" i="1" dirty="0">
                <a:solidFill>
                  <a:schemeClr val="tx1"/>
                </a:solidFill>
              </a:rPr>
              <a:t>Peace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8205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1062</TotalTime>
  <Words>306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Figurative Language</vt:lpstr>
      <vt:lpstr>What is figurative language?</vt:lpstr>
      <vt:lpstr>Simile</vt:lpstr>
      <vt:lpstr>Metaphor</vt:lpstr>
      <vt:lpstr>Personification</vt:lpstr>
      <vt:lpstr>Onomatopoeia</vt:lpstr>
      <vt:lpstr>Hyperbole</vt:lpstr>
      <vt:lpstr>Symbolism</vt:lpstr>
    </vt:vector>
  </TitlesOfParts>
  <Company>Hortonville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Figurative Language</dc:title>
  <dc:creator>Alyson Newhouse</dc:creator>
  <cp:lastModifiedBy>Alyson Newhouse</cp:lastModifiedBy>
  <cp:revision>48</cp:revision>
  <dcterms:created xsi:type="dcterms:W3CDTF">2015-02-17T20:45:19Z</dcterms:created>
  <dcterms:modified xsi:type="dcterms:W3CDTF">2016-09-23T16:35:21Z</dcterms:modified>
</cp:coreProperties>
</file>